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6"/>
  </p:notesMasterIdLst>
  <p:sldIdLst>
    <p:sldId id="635" r:id="rId2"/>
    <p:sldId id="636" r:id="rId3"/>
    <p:sldId id="637" r:id="rId4"/>
    <p:sldId id="638" r:id="rId5"/>
    <p:sldId id="639" r:id="rId6"/>
    <p:sldId id="640" r:id="rId7"/>
    <p:sldId id="642" r:id="rId8"/>
    <p:sldId id="643" r:id="rId9"/>
    <p:sldId id="644" r:id="rId10"/>
    <p:sldId id="645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  <p:sldId id="669" r:id="rId35"/>
    <p:sldId id="670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  <p:sldId id="682" r:id="rId48"/>
    <p:sldId id="683" r:id="rId49"/>
    <p:sldId id="684" r:id="rId50"/>
    <p:sldId id="685" r:id="rId51"/>
    <p:sldId id="686" r:id="rId52"/>
    <p:sldId id="687" r:id="rId53"/>
    <p:sldId id="688" r:id="rId54"/>
    <p:sldId id="689" r:id="rId55"/>
    <p:sldId id="690" r:id="rId56"/>
    <p:sldId id="691" r:id="rId57"/>
    <p:sldId id="692" r:id="rId58"/>
    <p:sldId id="693" r:id="rId59"/>
    <p:sldId id="694" r:id="rId60"/>
    <p:sldId id="695" r:id="rId61"/>
    <p:sldId id="696" r:id="rId62"/>
    <p:sldId id="697" r:id="rId63"/>
    <p:sldId id="698" r:id="rId64"/>
    <p:sldId id="69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7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42D5-46ED-425E-8FB5-CA0A29C7E1C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7C00F-B65F-4CE3-B376-F9CA49CF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2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8F1BE0-2857-43BE-B44C-9821D9EE118C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ai.tencent.com/ailab/nlp/embedding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threaded.stitchfix.com/blog/2015/03/11/word-is-worth-a-thousand-vector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buzzindexe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412776"/>
            <a:ext cx="7704856" cy="259228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dirty="0" smtClean="0"/>
              <a:t>Algorithmic </a:t>
            </a:r>
            <a:r>
              <a:rPr lang="en-US" sz="4900" dirty="0"/>
              <a:t>and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High-Frequency </a:t>
            </a:r>
            <a:r>
              <a:rPr lang="en-US" sz="4900" dirty="0"/>
              <a:t>Trading</a:t>
            </a:r>
            <a:br>
              <a:rPr lang="en-US" sz="4900" dirty="0"/>
            </a:br>
            <a:r>
              <a:rPr lang="en-US" sz="3100" dirty="0">
                <a:solidFill>
                  <a:srgbClr val="002060"/>
                </a:solidFill>
              </a:rPr>
              <a:t>Sentiment Analysis &amp; NLP</a:t>
            </a:r>
            <a:r>
              <a:rPr lang="en-US" sz="3600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9592" y="5157192"/>
            <a:ext cx="3816424" cy="648072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12117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07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03681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1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pic>
        <p:nvPicPr>
          <p:cNvPr id="1026" name="Picture 2" descr="Illustration of a typical trend following trading strategy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9080"/>
            <a:ext cx="4587580" cy="16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Arbitrage: Can you prof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75495"/>
            <a:ext cx="2647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0278" y="2167696"/>
            <a:ext cx="4219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strategies</a:t>
            </a: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following 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strategies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04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9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0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9985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0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889533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7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5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9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7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2231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3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HMM (Hidden Markov Model)</a:t>
            </a:r>
            <a:endParaRPr lang="en-US" sz="20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28800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3933056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Natural Language Processing (NLP)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2483768" y="576519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500404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13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968552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20679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905301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3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19843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3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6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10663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3372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2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2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951050"/>
            <a:ext cx="60436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3"/>
              </a:rPr>
              <a:t>Word is Worth a thousand of Vectors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44" y="2771006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579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0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608512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1600" dirty="0"/>
              <a:t>Due to concerns about large language models being used to generate deceptive, biased, or abusive language at scale, we are only </a:t>
            </a:r>
            <a:r>
              <a:rPr lang="en-US" sz="1600" b="1" dirty="0">
                <a:solidFill>
                  <a:srgbClr val="0070C0"/>
                </a:solidFill>
              </a:rPr>
              <a:t>releasing a much smaller version </a:t>
            </a:r>
            <a:r>
              <a:rPr lang="en-US" sz="1600" dirty="0"/>
              <a:t>of GPT-2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91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(what should be overall sentiments if it contains both positive and negative words?)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2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2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93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511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b="1" dirty="0">
                <a:solidFill>
                  <a:srgbClr val="0070C0"/>
                </a:solidFill>
              </a:rPr>
              <a:t>daily sentiment scores </a:t>
            </a:r>
            <a:r>
              <a:rPr lang="en-US" sz="1800" dirty="0"/>
              <a:t>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513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1603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0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912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2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08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40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361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4335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01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834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2620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6151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29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816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85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6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65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9" y="1844824"/>
            <a:ext cx="660208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Examples: Stock Price Correlation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</a:t>
            </a:r>
            <a:endParaRPr lang="en-US" sz="1800" i="1" dirty="0" smtClean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11265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</a:t>
            </a:r>
            <a:r>
              <a:rPr lang="en-US" sz="1600" b="1" dirty="0">
                <a:solidFill>
                  <a:srgbClr val="0070C0"/>
                </a:solidFill>
              </a:rPr>
              <a:t>aggregated 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1586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304</TotalTime>
  <Words>4363</Words>
  <Application>Microsoft Office PowerPoint</Application>
  <PresentationFormat>On-screen Show (4:3)</PresentationFormat>
  <Paragraphs>613</Paragraphs>
  <Slides>64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Clarity</vt:lpstr>
      <vt:lpstr> Algorithmic and  High-Frequency Trading Sentiment Analysis &amp; NLP </vt:lpstr>
      <vt:lpstr>Sentiment Analysis</vt:lpstr>
      <vt:lpstr>Sentiment Analysis</vt:lpstr>
      <vt:lpstr>Types of Sentiment </vt:lpstr>
      <vt:lpstr>Types of Sentiment </vt:lpstr>
      <vt:lpstr>Types of Sentiment </vt:lpstr>
      <vt:lpstr>PowerPoint Presentation</vt:lpstr>
      <vt:lpstr>Sentiment Details</vt:lpstr>
      <vt:lpstr>Sentiment Details</vt:lpstr>
      <vt:lpstr>Sentiment Details</vt:lpstr>
      <vt:lpstr>Sentiment Details</vt:lpstr>
      <vt:lpstr>Sentiment Details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Sentdex Sentiment Signals API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PowerPoint Presentation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PowerPoint Presentation</vt:lpstr>
      <vt:lpstr>PowerPoint Presentation</vt:lpstr>
      <vt:lpstr>Word2Vec – Sentiment Analysis</vt:lpstr>
      <vt:lpstr>Latest NLP Developments</vt:lpstr>
      <vt:lpstr>Discussions</vt:lpstr>
      <vt:lpstr>Discussions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Algorithmic Trading</dc:title>
  <dc:creator>Liu Wai Keung</dc:creator>
  <cp:lastModifiedBy>Liu Wai Keung</cp:lastModifiedBy>
  <cp:revision>24</cp:revision>
  <dcterms:created xsi:type="dcterms:W3CDTF">2019-12-25T09:41:43Z</dcterms:created>
  <dcterms:modified xsi:type="dcterms:W3CDTF">2020-12-10T02:43:30Z</dcterms:modified>
</cp:coreProperties>
</file>